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8" r:id="rId5"/>
    <p:sldId id="267" r:id="rId6"/>
    <p:sldId id="260" r:id="rId7"/>
    <p:sldId id="268" r:id="rId8"/>
    <p:sldId id="273" r:id="rId9"/>
    <p:sldId id="288" r:id="rId10"/>
    <p:sldId id="289" r:id="rId11"/>
    <p:sldId id="290" r:id="rId12"/>
    <p:sldId id="287" r:id="rId13"/>
    <p:sldId id="285" r:id="rId14"/>
    <p:sldId id="286" r:id="rId15"/>
    <p:sldId id="270" r:id="rId16"/>
    <p:sldId id="262" r:id="rId17"/>
    <p:sldId id="272" r:id="rId18"/>
    <p:sldId id="275" r:id="rId19"/>
    <p:sldId id="276" r:id="rId20"/>
    <p:sldId id="277" r:id="rId21"/>
    <p:sldId id="279" r:id="rId22"/>
    <p:sldId id="280" r:id="rId23"/>
    <p:sldId id="263" r:id="rId24"/>
    <p:sldId id="281" r:id="rId25"/>
    <p:sldId id="282" r:id="rId26"/>
    <p:sldId id="264" r:id="rId27"/>
    <p:sldId id="283" r:id="rId28"/>
    <p:sldId id="265" r:id="rId29"/>
    <p:sldId id="284" r:id="rId30"/>
    <p:sldId id="266" r:id="rId31"/>
    <p:sldId id="27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F6B"/>
    <a:srgbClr val="B8C0C8"/>
    <a:srgbClr val="FCFCFC"/>
    <a:srgbClr val="EE8036"/>
    <a:srgbClr val="BAC2CA"/>
    <a:srgbClr val="6A7B8B"/>
    <a:srgbClr val="6DD9FF"/>
    <a:srgbClr val="EB45C0"/>
    <a:srgbClr val="F3A36D"/>
    <a:srgbClr val="D2D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3m이내</c:v>
                </c:pt>
                <c:pt idx="1">
                  <c:v>4m이내</c:v>
                </c:pt>
                <c:pt idx="2">
                  <c:v>5m이내</c:v>
                </c:pt>
                <c:pt idx="3">
                  <c:v>5m이상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131</c:v>
                </c:pt>
                <c:pt idx="1">
                  <c:v>15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273573461494726"/>
          <c:y val="0.32068128462065915"/>
          <c:w val="0.16860947120455755"/>
          <c:h val="0.35863743075868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CFCFC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8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8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-6350" y="0"/>
            <a:ext cx="2336800" cy="6858000"/>
            <a:chOff x="-6350" y="0"/>
            <a:chExt cx="2336800" cy="68580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2330450" cy="6858000"/>
            </a:xfrm>
            <a:prstGeom prst="rect">
              <a:avLst/>
            </a:prstGeom>
            <a:solidFill>
              <a:srgbClr val="515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What Is Navigation? - Meaning of Navigation | Başarsof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4" t="3476" r="57012" b="13070"/>
            <a:stretch/>
          </p:blipFill>
          <p:spPr bwMode="auto">
            <a:xfrm>
              <a:off x="-6350" y="717550"/>
              <a:ext cx="2331712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4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2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04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5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0"/>
            <a:ext cx="2349500" cy="6858000"/>
            <a:chOff x="0" y="0"/>
            <a:chExt cx="2349500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349500" cy="6858000"/>
            </a:xfrm>
            <a:prstGeom prst="rect">
              <a:avLst/>
            </a:prstGeom>
            <a:solidFill>
              <a:srgbClr val="515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What Is Navigation? - Meaning of Navigation | Başarsof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4" t="3476" r="57012" b="13070"/>
            <a:stretch/>
          </p:blipFill>
          <p:spPr bwMode="auto">
            <a:xfrm>
              <a:off x="12700" y="717550"/>
              <a:ext cx="2331712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351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7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55D9A-EE80-46C8-97FB-53EDABC78A89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F052D-60AC-49CB-B56B-BB2E55BD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3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Navigation? - Meaning of Navigation | Başarso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12333" b="15232"/>
          <a:stretch/>
        </p:blipFill>
        <p:spPr bwMode="auto">
          <a:xfrm>
            <a:off x="4990238" y="6350"/>
            <a:ext cx="7204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5429" y="2756584"/>
            <a:ext cx="5553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Indoor Navigation</a:t>
            </a:r>
          </a:p>
          <a:p>
            <a:pPr algn="ctr"/>
            <a:r>
              <a:rPr lang="en-US" altLang="ko-KR" sz="3600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for SKKU Suwon Campus</a:t>
            </a:r>
            <a:endParaRPr lang="en-US" altLang="ko-KR" sz="3600" b="1" dirty="0">
              <a:solidFill>
                <a:srgbClr val="515F6B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429" y="4083734"/>
            <a:ext cx="449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515F6B"/>
                </a:solidFill>
                <a:latin typeface="Noto Sans Med" panose="020B0602040504020204" pitchFamily="34"/>
                <a:cs typeface="Noto Sans Med" panose="020B0602040504020204" pitchFamily="34"/>
              </a:rPr>
              <a:t>team E: </a:t>
            </a:r>
            <a:r>
              <a:rPr lang="ko-KR" altLang="en-US" sz="2000" b="1" dirty="0" smtClean="0">
                <a:solidFill>
                  <a:srgbClr val="515F6B"/>
                </a:solidFill>
                <a:latin typeface="Noto Sans Med" panose="020B0602040504020204" pitchFamily="34"/>
                <a:cs typeface="Noto Sans Med" panose="020B0602040504020204" pitchFamily="34"/>
              </a:rPr>
              <a:t>김현호 마준서 안정민 조민구 </a:t>
            </a:r>
          </a:p>
        </p:txBody>
      </p:sp>
    </p:spTree>
    <p:extLst>
      <p:ext uri="{BB962C8B-B14F-4D97-AF65-F5344CB8AC3E}">
        <p14:creationId xmlns:p14="http://schemas.microsoft.com/office/powerpoint/2010/main" val="27642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4.googleusercontent.com/6agplVTf8Ba9ZrfF_QPeQ23TC7doNzGqF-_Xood7N1K4CAjceuJDXgw4zlIBdSxgELepSY6pdLpmZG8ofjAey7Zrv7QReOdLjEF8gJJ_qLsPZMN0mrnbRI16Adi5IJOPl_6z5k-m3G9FcMMT2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58" y="1477786"/>
            <a:ext cx="7451725" cy="46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Flow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32" y="1303606"/>
            <a:ext cx="2668925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6639005" y="2059322"/>
            <a:ext cx="3188874" cy="8298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61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4.googleusercontent.com/6agplVTf8Ba9ZrfF_QPeQ23TC7doNzGqF-_Xood7N1K4CAjceuJDXgw4zlIBdSxgELepSY6pdLpmZG8ofjAey7Zrv7QReOdLjEF8gJJ_qLsPZMN0mrnbRI16Adi5IJOPl_6z5k-m3G9FcMMT2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58" y="1477786"/>
            <a:ext cx="7451725" cy="46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Flow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01" y="1390695"/>
            <a:ext cx="2660567" cy="4794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7999080" y="2889196"/>
            <a:ext cx="2674603" cy="31350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77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모서리가 둥근 직사각형 16393"/>
          <p:cNvSpPr/>
          <p:nvPr/>
        </p:nvSpPr>
        <p:spPr>
          <a:xfrm>
            <a:off x="2527300" y="2044699"/>
            <a:ext cx="9525000" cy="28995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https://lh6.googleusercontent.com/cbrRBGgngyJkr-0rZ0YM8rUivYNHRGOISLbwD8xBAJXCmhHN5Q6xQnl1EBrP5MTLFHVF0SRn3DTv8RDrGDyWQJZrmIZiJR_aXPjchnGAGpSpWkHTTs-yYXXmE8qmFcIw8lZO92eYidvq7_g7NXm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5737" r="56083" b="29856"/>
          <a:stretch/>
        </p:blipFill>
        <p:spPr bwMode="auto">
          <a:xfrm>
            <a:off x="10471590" y="1397234"/>
            <a:ext cx="839617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https://lh3.googleusercontent.com/uOs9WBkt3t8025ACBr6LIe2ViNOAAnmw2vxD77Rl1_C_HOSyWGGy_YBniOpX8Qxdwf067lug9jXa9IDGts3JT5DDZ9RrC7f3RNDkDw08bwjT6GdjbUPAVyfVGX_IFdt4lDiAJl2Z8YTfuDhW5-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01" y="2146177"/>
            <a:ext cx="822926" cy="108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https://lh5.googleusercontent.com/10mtUeGVBJugtAu0Q1DoTKwYyJHTuajYwQM3FUA2Yvp99qugjwrNj8o0_Ta1zrfHP-607CK1De9GS4a-W1rUCAeVV6d-7ozIk6Q9nyby-Ltq8OpN0TB7ulnmJbgvdnrOdZ9lFuCs5k93adIFefp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5648"/>
          <a:stretch/>
        </p:blipFill>
        <p:spPr bwMode="auto">
          <a:xfrm>
            <a:off x="6669070" y="641350"/>
            <a:ext cx="1647860" cy="13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https://lh6.googleusercontent.com/I3CuEzigR_zbu7cXo5-b_e8lRt6RwEUmvL3r8zXkL38EfM3q4Mq7aUnIh6uWR11BvHyFdvQSMD4UwhcRJHXBGUNN_IF722N2CPqyZfAZgj2156NOpPIx0G_0h39YYOcbfrhOXi5pOhe7gVHzjEh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6907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3665" y="5656436"/>
            <a:ext cx="1514475" cy="714375"/>
          </a:xfrm>
          <a:prstGeom prst="rect">
            <a:avLst/>
          </a:prstGeom>
        </p:spPr>
      </p:pic>
      <p:pic>
        <p:nvPicPr>
          <p:cNvPr id="16397" name="Picture 13" descr="Why Google Cloud Anchors doesn't deliver on the hype | by Alberto Taiuti |  Inborn Experience (UX in AR/VR) | Medium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-1063" r="73817" b="1063"/>
          <a:stretch/>
        </p:blipFill>
        <p:spPr bwMode="auto">
          <a:xfrm>
            <a:off x="5490441" y="5288100"/>
            <a:ext cx="575186" cy="5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632950" y="3235243"/>
            <a:ext cx="1784350" cy="1467385"/>
          </a:xfrm>
          <a:prstGeom prst="rect">
            <a:avLst/>
          </a:prstGeom>
          <a:noFill/>
          <a:ln>
            <a:solidFill>
              <a:srgbClr val="515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Data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&amp; 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Algorithm</a:t>
            </a:r>
            <a:endParaRPr lang="ko-KR" altLang="en-US" b="1" dirty="0">
              <a:solidFill>
                <a:srgbClr val="515F6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765550" y="2934781"/>
            <a:ext cx="12827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88" y="257317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1. Camera Vision</a:t>
            </a:r>
            <a:endParaRPr lang="ko-KR" altLang="en-US" sz="14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5327" y="26911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2. Processed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Image</a:t>
            </a:r>
            <a:endParaRPr lang="ko-KR" altLang="en-US" sz="14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1" name="꺾인 연결선 10"/>
          <p:cNvCxnSpPr>
            <a:stCxn id="16391" idx="3"/>
          </p:cNvCxnSpPr>
          <p:nvPr/>
        </p:nvCxnSpPr>
        <p:spPr>
          <a:xfrm flipV="1">
            <a:off x="6065627" y="1945464"/>
            <a:ext cx="1006330" cy="745247"/>
          </a:xfrm>
          <a:prstGeom prst="bentConnector3">
            <a:avLst>
              <a:gd name="adj1" fmla="val 9984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001000" y="1945464"/>
            <a:ext cx="1631950" cy="1521636"/>
          </a:xfrm>
          <a:prstGeom prst="bentConnector3">
            <a:avLst>
              <a:gd name="adj1" fmla="val 195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33868" y="3065967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3. OCR Result</a:t>
            </a:r>
            <a:endParaRPr lang="ko-KR" altLang="en-US" sz="16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45341" y="2545816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4. Set Initial Location</a:t>
            </a:r>
            <a:endParaRPr lang="ko-KR" altLang="en-US" sz="16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5755" y="3795258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Information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91413" y="5916792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Google AR CORE</a:t>
            </a:r>
          </a:p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cloud Anchor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6385" name="꺾인 연결선 16384"/>
          <p:cNvCxnSpPr>
            <a:stCxn id="16395" idx="2"/>
            <a:endCxn id="16397" idx="1"/>
          </p:cNvCxnSpPr>
          <p:nvPr/>
        </p:nvCxnSpPr>
        <p:spPr>
          <a:xfrm rot="16200000" flipH="1">
            <a:off x="3837160" y="3933550"/>
            <a:ext cx="991120" cy="23154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74770" y="4959352"/>
            <a:ext cx="2215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2. Get Camera Vision</a:t>
            </a:r>
          </a:p>
          <a:p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Anchor feature</a:t>
            </a:r>
            <a:endParaRPr lang="ko-KR" altLang="en-US" sz="16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4030" y="4580325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3. Resolved Anchor Data</a:t>
            </a:r>
            <a:endParaRPr lang="ko-KR" altLang="en-US" sz="14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7607" y="1120902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Unity AR Foundation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073024" y="6295318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Voice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04881" y="5613312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Anchor id</a:t>
            </a:r>
            <a:endParaRPr lang="ko-KR" altLang="en-US" sz="12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19458" name="Picture 2" descr="The three measures returned by the accelerometer correspond to the... |  Download Scientific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58" y="3176223"/>
            <a:ext cx="846480" cy="8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402" name="꺾인 연결선 16401"/>
          <p:cNvCxnSpPr>
            <a:stCxn id="3" idx="2"/>
            <a:endCxn id="16397" idx="3"/>
          </p:cNvCxnSpPr>
          <p:nvPr/>
        </p:nvCxnSpPr>
        <p:spPr>
          <a:xfrm rot="5400000">
            <a:off x="7853275" y="2914980"/>
            <a:ext cx="884203" cy="4459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04" name="꺾인 연결선 16403"/>
          <p:cNvCxnSpPr>
            <a:stCxn id="16397" idx="0"/>
          </p:cNvCxnSpPr>
          <p:nvPr/>
        </p:nvCxnSpPr>
        <p:spPr>
          <a:xfrm rot="5400000" flipH="1" flipV="1">
            <a:off x="7351605" y="3006755"/>
            <a:ext cx="707774" cy="3854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445341" y="2840963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 Correct Location Error</a:t>
            </a:r>
            <a:endParaRPr lang="ko-KR" altLang="en-US" sz="16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32354" y="325134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92D05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Check User Movement</a:t>
            </a:r>
            <a:endParaRPr lang="ko-KR" altLang="en-US" sz="1200" dirty="0">
              <a:solidFill>
                <a:srgbClr val="92D05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6409" name="직선 화살표 연결선 16408"/>
          <p:cNvCxnSpPr>
            <a:stCxn id="19458" idx="3"/>
          </p:cNvCxnSpPr>
          <p:nvPr/>
        </p:nvCxnSpPr>
        <p:spPr>
          <a:xfrm flipV="1">
            <a:off x="5159338" y="3590436"/>
            <a:ext cx="44736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413" name="아래쪽 화살표 16412"/>
          <p:cNvSpPr/>
          <p:nvPr/>
        </p:nvSpPr>
        <p:spPr>
          <a:xfrm rot="5400000">
            <a:off x="6506163" y="1386381"/>
            <a:ext cx="380885" cy="56631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Architecture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20282" y="2175707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User Device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42109" y="3590436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Local </a:t>
            </a:r>
            <a:b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</a:br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Data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53439" y="5256513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1. Try Resolve Anchor Data</a:t>
            </a:r>
            <a:endParaRPr lang="ko-KR" altLang="en-US" sz="14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763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모서리가 둥근 직사각형 16393"/>
          <p:cNvSpPr/>
          <p:nvPr/>
        </p:nvSpPr>
        <p:spPr>
          <a:xfrm>
            <a:off x="2527300" y="2044699"/>
            <a:ext cx="9525000" cy="28995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https://lh6.googleusercontent.com/cbrRBGgngyJkr-0rZ0YM8rUivYNHRGOISLbwD8xBAJXCmhHN5Q6xQnl1EBrP5MTLFHVF0SRn3DTv8RDrGDyWQJZrmIZiJR_aXPjchnGAGpSpWkHTTs-yYXXmE8qmFcIw8lZO92eYidvq7_g7NXm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5737" r="56083" b="29856"/>
          <a:stretch/>
        </p:blipFill>
        <p:spPr bwMode="auto">
          <a:xfrm>
            <a:off x="10471590" y="1397234"/>
            <a:ext cx="839617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https://lh3.googleusercontent.com/uOs9WBkt3t8025ACBr6LIe2ViNOAAnmw2vxD77Rl1_C_HOSyWGGy_YBniOpX8Qxdwf067lug9jXa9IDGts3JT5DDZ9RrC7f3RNDkDw08bwjT6GdjbUPAVyfVGX_IFdt4lDiAJl2Z8YTfuDhW5-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01" y="2146177"/>
            <a:ext cx="822926" cy="108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https://lh5.googleusercontent.com/10mtUeGVBJugtAu0Q1DoTKwYyJHTuajYwQM3FUA2Yvp99qugjwrNj8o0_Ta1zrfHP-607CK1De9GS4a-W1rUCAeVV6d-7ozIk6Q9nyby-Ltq8OpN0TB7ulnmJbgvdnrOdZ9lFuCs5k93adIFefp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5648"/>
          <a:stretch/>
        </p:blipFill>
        <p:spPr bwMode="auto">
          <a:xfrm>
            <a:off x="6669070" y="641350"/>
            <a:ext cx="1647860" cy="13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https://lh6.googleusercontent.com/I3CuEzigR_zbu7cXo5-b_e8lRt6RwEUmvL3r8zXkL38EfM3q4Mq7aUnIh6uWR11BvHyFdvQSMD4UwhcRJHXBGUNN_IF722N2CPqyZfAZgj2156NOpPIx0G_0h39YYOcbfrhOXi5pOhe7gVHzjEh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6907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632950" y="3235243"/>
            <a:ext cx="1784350" cy="1467385"/>
          </a:xfrm>
          <a:prstGeom prst="rect">
            <a:avLst/>
          </a:prstGeom>
          <a:noFill/>
          <a:ln>
            <a:solidFill>
              <a:srgbClr val="515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Data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&amp; 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Algorithm</a:t>
            </a:r>
            <a:endParaRPr lang="ko-KR" altLang="en-US" b="1" dirty="0">
              <a:solidFill>
                <a:srgbClr val="515F6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765550" y="2934781"/>
            <a:ext cx="12827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88" y="257317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1. Camera Vision</a:t>
            </a:r>
            <a:endParaRPr lang="ko-KR" altLang="en-US" sz="14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5327" y="269116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2. Processed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Image</a:t>
            </a:r>
            <a:endParaRPr lang="ko-KR" altLang="en-US" sz="14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1" name="꺾인 연결선 10"/>
          <p:cNvCxnSpPr>
            <a:stCxn id="16391" idx="3"/>
          </p:cNvCxnSpPr>
          <p:nvPr/>
        </p:nvCxnSpPr>
        <p:spPr>
          <a:xfrm flipV="1">
            <a:off x="6065627" y="1945464"/>
            <a:ext cx="1006330" cy="745247"/>
          </a:xfrm>
          <a:prstGeom prst="bentConnector3">
            <a:avLst>
              <a:gd name="adj1" fmla="val 9984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001000" y="1945464"/>
            <a:ext cx="1631950" cy="1521636"/>
          </a:xfrm>
          <a:prstGeom prst="bentConnector3">
            <a:avLst>
              <a:gd name="adj1" fmla="val 195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33868" y="3065967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3. OCR Result</a:t>
            </a:r>
            <a:endParaRPr lang="ko-KR" altLang="en-US" sz="16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45341" y="2545816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F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4. Set Initial Location</a:t>
            </a:r>
            <a:endParaRPr lang="ko-KR" altLang="en-US" sz="1600" dirty="0">
              <a:solidFill>
                <a:srgbClr val="00B0F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5755" y="3795258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Information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7607" y="1120902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Unity AR Foundation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6413" name="아래쪽 화살표 16412"/>
          <p:cNvSpPr/>
          <p:nvPr/>
        </p:nvSpPr>
        <p:spPr>
          <a:xfrm rot="5400000">
            <a:off x="6506163" y="1386381"/>
            <a:ext cx="380885" cy="56631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Architecture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20282" y="2175707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User Device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42109" y="3590436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Local </a:t>
            </a:r>
            <a:b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</a:br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Data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82850" y="1086464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사용자의 초기 위치 설정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6329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모서리가 둥근 직사각형 16393"/>
          <p:cNvSpPr/>
          <p:nvPr/>
        </p:nvSpPr>
        <p:spPr>
          <a:xfrm>
            <a:off x="2527300" y="2044699"/>
            <a:ext cx="9525000" cy="28995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https://lh6.googleusercontent.com/cbrRBGgngyJkr-0rZ0YM8rUivYNHRGOISLbwD8xBAJXCmhHN5Q6xQnl1EBrP5MTLFHVF0SRn3DTv8RDrGDyWQJZrmIZiJR_aXPjchnGAGpSpWkHTTs-yYXXmE8qmFcIw8lZO92eYidvq7_g7NXm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5737" r="56083" b="29856"/>
          <a:stretch/>
        </p:blipFill>
        <p:spPr bwMode="auto">
          <a:xfrm>
            <a:off x="10471590" y="1397234"/>
            <a:ext cx="839617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https://lh5.googleusercontent.com/10mtUeGVBJugtAu0Q1DoTKwYyJHTuajYwQM3FUA2Yvp99qugjwrNj8o0_Ta1zrfHP-607CK1De9GS4a-W1rUCAeVV6d-7ozIk6Q9nyby-Ltq8OpN0TB7ulnmJbgvdnrOdZ9lFuCs5k93adIFefp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5648"/>
          <a:stretch/>
        </p:blipFill>
        <p:spPr bwMode="auto">
          <a:xfrm>
            <a:off x="6669070" y="641350"/>
            <a:ext cx="1647860" cy="13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https://lh6.googleusercontent.com/I3CuEzigR_zbu7cXo5-b_e8lRt6RwEUmvL3r8zXkL38EfM3q4Mq7aUnIh6uWR11BvHyFdvQSMD4UwhcRJHXBGUNN_IF722N2CPqyZfAZgj2156NOpPIx0G_0h39YYOcbfrhOXi5pOhe7gVHzjEh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6907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665" y="5656436"/>
            <a:ext cx="1514475" cy="7143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632950" y="3235243"/>
            <a:ext cx="1784350" cy="1467385"/>
          </a:xfrm>
          <a:prstGeom prst="rect">
            <a:avLst/>
          </a:prstGeom>
          <a:noFill/>
          <a:ln>
            <a:solidFill>
              <a:srgbClr val="515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Data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&amp; 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Algorithm</a:t>
            </a:r>
            <a:endParaRPr lang="ko-KR" altLang="en-US" b="1" dirty="0">
              <a:solidFill>
                <a:srgbClr val="515F6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5755" y="3795258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Information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7607" y="1120902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Unity AR Foundation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073024" y="6295318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Voice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19458" name="Picture 2" descr="The three measures returned by the accelerometer correspond to the... |  Download Scientific Diagr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58" y="3176223"/>
            <a:ext cx="846480" cy="8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6032354" y="325134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92D05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Check User Movement</a:t>
            </a:r>
            <a:endParaRPr lang="ko-KR" altLang="en-US" sz="1200" dirty="0">
              <a:solidFill>
                <a:srgbClr val="92D050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6409" name="직선 화살표 연결선 16408"/>
          <p:cNvCxnSpPr>
            <a:stCxn id="19458" idx="3"/>
          </p:cNvCxnSpPr>
          <p:nvPr/>
        </p:nvCxnSpPr>
        <p:spPr>
          <a:xfrm flipV="1">
            <a:off x="5159338" y="3590436"/>
            <a:ext cx="44736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413" name="아래쪽 화살표 16412"/>
          <p:cNvSpPr/>
          <p:nvPr/>
        </p:nvSpPr>
        <p:spPr>
          <a:xfrm rot="5400000">
            <a:off x="6506163" y="1386381"/>
            <a:ext cx="380885" cy="56631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Architecture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20282" y="2175707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User Device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42109" y="3590436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Local </a:t>
            </a:r>
            <a:b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</a:br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Data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82850" y="1086464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사용자의 이동 반영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4440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모서리가 둥근 직사각형 16393"/>
          <p:cNvSpPr/>
          <p:nvPr/>
        </p:nvSpPr>
        <p:spPr>
          <a:xfrm>
            <a:off x="2527300" y="2044699"/>
            <a:ext cx="9525000" cy="28995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https://lh6.googleusercontent.com/cbrRBGgngyJkr-0rZ0YM8rUivYNHRGOISLbwD8xBAJXCmhHN5Q6xQnl1EBrP5MTLFHVF0SRn3DTv8RDrGDyWQJZrmIZiJR_aXPjchnGAGpSpWkHTTs-yYXXmE8qmFcIw8lZO92eYidvq7_g7NXm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5737" r="56083" b="29856"/>
          <a:stretch/>
        </p:blipFill>
        <p:spPr bwMode="auto">
          <a:xfrm>
            <a:off x="10471590" y="1397234"/>
            <a:ext cx="839617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https://lh5.googleusercontent.com/10mtUeGVBJugtAu0Q1DoTKwYyJHTuajYwQM3FUA2Yvp99qugjwrNj8o0_Ta1zrfHP-607CK1De9GS4a-W1rUCAeVV6d-7ozIk6Q9nyby-Ltq8OpN0TB7ulnmJbgvdnrOdZ9lFuCs5k93adIFefp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5648"/>
          <a:stretch/>
        </p:blipFill>
        <p:spPr bwMode="auto">
          <a:xfrm>
            <a:off x="6669070" y="641350"/>
            <a:ext cx="1647860" cy="13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https://lh6.googleusercontent.com/I3CuEzigR_zbu7cXo5-b_e8lRt6RwEUmvL3r8zXkL38EfM3q4Mq7aUnIh6uWR11BvHyFdvQSMD4UwhcRJHXBGUNN_IF722N2CPqyZfAZgj2156NOpPIx0G_0h39YYOcbfrhOXi5pOhe7gVHzjEh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6907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Why Google Cloud Anchors doesn't deliver on the hype | by Alberto Taiuti |  Inborn Experience (UX in AR/VR) | Mediu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-1063" r="73817" b="1063"/>
          <a:stretch/>
        </p:blipFill>
        <p:spPr bwMode="auto">
          <a:xfrm>
            <a:off x="5490441" y="5288100"/>
            <a:ext cx="575186" cy="5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632950" y="3235243"/>
            <a:ext cx="1784350" cy="1467385"/>
          </a:xfrm>
          <a:prstGeom prst="rect">
            <a:avLst/>
          </a:prstGeom>
          <a:noFill/>
          <a:ln>
            <a:solidFill>
              <a:srgbClr val="515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Data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&amp; 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</a:t>
            </a:r>
          </a:p>
          <a:p>
            <a:pPr algn="ctr"/>
            <a:r>
              <a:rPr lang="en-US" altLang="ko-KR" b="1" dirty="0" smtClean="0">
                <a:solidFill>
                  <a:srgbClr val="515F6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Algorithm</a:t>
            </a:r>
            <a:endParaRPr lang="ko-KR" altLang="en-US" b="1" dirty="0">
              <a:solidFill>
                <a:srgbClr val="515F6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5755" y="3795258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Navigation Information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91413" y="5916792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Google AR CORE</a:t>
            </a:r>
          </a:p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cloud Anchor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6385" name="꺾인 연결선 16384"/>
          <p:cNvCxnSpPr>
            <a:stCxn id="16395" idx="2"/>
            <a:endCxn id="16397" idx="1"/>
          </p:cNvCxnSpPr>
          <p:nvPr/>
        </p:nvCxnSpPr>
        <p:spPr>
          <a:xfrm rot="16200000" flipH="1">
            <a:off x="3837160" y="3933550"/>
            <a:ext cx="991120" cy="23154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74770" y="4959352"/>
            <a:ext cx="2215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2. Get Camera Vision</a:t>
            </a:r>
          </a:p>
          <a:p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Anchor feature</a:t>
            </a:r>
            <a:endParaRPr lang="ko-KR" altLang="en-US" sz="16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4030" y="4580325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3. Resolved Anchor Data</a:t>
            </a:r>
            <a:endParaRPr lang="ko-KR" altLang="en-US" sz="14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7607" y="1120902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Unity AR Foundation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04881" y="5613312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Anchor id</a:t>
            </a:r>
            <a:endParaRPr lang="ko-KR" altLang="en-US" sz="12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cxnSp>
        <p:nvCxnSpPr>
          <p:cNvPr id="16402" name="꺾인 연결선 16401"/>
          <p:cNvCxnSpPr>
            <a:stCxn id="3" idx="2"/>
            <a:endCxn id="16397" idx="3"/>
          </p:cNvCxnSpPr>
          <p:nvPr/>
        </p:nvCxnSpPr>
        <p:spPr>
          <a:xfrm rot="5400000">
            <a:off x="7853275" y="2914980"/>
            <a:ext cx="884203" cy="4459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04" name="꺾인 연결선 16403"/>
          <p:cNvCxnSpPr>
            <a:stCxn id="16397" idx="0"/>
          </p:cNvCxnSpPr>
          <p:nvPr/>
        </p:nvCxnSpPr>
        <p:spPr>
          <a:xfrm rot="5400000" flipH="1" flipV="1">
            <a:off x="7351605" y="3006755"/>
            <a:ext cx="707774" cy="38549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445341" y="2840963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r>
              <a:rPr lang="en-US" altLang="ko-KR" sz="16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 Correct Location Error</a:t>
            </a:r>
            <a:endParaRPr lang="ko-KR" altLang="en-US" sz="16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6413" name="아래쪽 화살표 16412"/>
          <p:cNvSpPr/>
          <p:nvPr/>
        </p:nvSpPr>
        <p:spPr>
          <a:xfrm rot="5400000">
            <a:off x="6506163" y="1386381"/>
            <a:ext cx="380885" cy="56631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Architecture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20282" y="2175707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User Device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42109" y="3590436"/>
            <a:ext cx="84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Local </a:t>
            </a:r>
            <a:b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</a:br>
            <a:r>
              <a:rPr lang="en-US" altLang="ko-KR" sz="1600" b="1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Data</a:t>
            </a:r>
            <a:endParaRPr lang="ko-KR" altLang="en-US" sz="1600" b="1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53439" y="5256513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E8036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1. Try Resolve Anchor Data</a:t>
            </a:r>
            <a:endParaRPr lang="ko-KR" altLang="en-US" sz="1400" dirty="0">
              <a:solidFill>
                <a:srgbClr val="EE8036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82850" y="1086464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사용자의 위치 오차 수정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198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905" y="2935433"/>
            <a:ext cx="3770356" cy="2864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737" r="32420"/>
          <a:stretch/>
        </p:blipFill>
        <p:spPr>
          <a:xfrm>
            <a:off x="7886905" y="218185"/>
            <a:ext cx="1615332" cy="2597150"/>
          </a:xfrm>
          <a:prstGeom prst="rect">
            <a:avLst/>
          </a:prstGeom>
        </p:spPr>
      </p:pic>
      <p:pic>
        <p:nvPicPr>
          <p:cNvPr id="9218" name="Picture 2" descr="https://lh3.googleusercontent.com/Ir6JM_MYU-4Lw08Bgoqn-csozKijPnp41EkE_UFqUjksNCDEJGLSAB3jXHeJCxL-639EuOCnV5fGZZN1vEi2flOi21_Zem_vS9xyPh4Puf93crGUt032IHWo36npcIrycvdBoulW4zXRklo8gG5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22" y="2184963"/>
            <a:ext cx="4170805" cy="36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482849" y="641350"/>
            <a:ext cx="377195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Data &amp; Platform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4" descr="https://lh6.googleusercontent.com/cbrRBGgngyJkr-0rZ0YM8rUivYNHRGOISLbwD8xBAJXCmhHN5Q6xQnl1EBrP5MTLFHVF0SRn3DTv8RDrGDyWQJZrmIZiJR_aXPjchnGAGpSpWkHTTs-yYXXmE8qmFcIw8lZO92eYidvq7_g7NXm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5737" r="56083" b="29856"/>
          <a:stretch/>
        </p:blipFill>
        <p:spPr bwMode="auto">
          <a:xfrm>
            <a:off x="2679980" y="1205103"/>
            <a:ext cx="839617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519597" y="1358325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Unity 2020.3.12f1 LTS</a:t>
            </a:r>
          </a:p>
          <a:p>
            <a:r>
              <a:rPr lang="en-US" altLang="ko-KR" sz="1600" dirty="0" smtClean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Language: C#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1987" y="6060805"/>
            <a:ext cx="2991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데이터의 시각적인 확인이 용이함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0355" y="6060805"/>
            <a:ext cx="4663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사용자의 아바타를 </a:t>
            </a:r>
            <a:r>
              <a:rPr lang="ko-KR" altLang="en-US" sz="160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생성하여 시뮬레이션</a:t>
            </a:r>
            <a:r>
              <a:rPr lang="ko-KR" altLang="en-US" sz="160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을</a:t>
            </a:r>
            <a:r>
              <a:rPr lang="ko-KR" altLang="en-US" sz="160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 </a:t>
            </a:r>
            <a:r>
              <a:rPr lang="ko-KR" altLang="en-US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할 수 있음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98255" y="522514"/>
            <a:ext cx="322730" cy="3227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798255" y="1019637"/>
            <a:ext cx="322730" cy="32273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98255" y="1516760"/>
            <a:ext cx="322730" cy="322730"/>
          </a:xfrm>
          <a:prstGeom prst="rect">
            <a:avLst/>
          </a:prstGeom>
          <a:solidFill>
            <a:srgbClr val="6DD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98255" y="2013883"/>
            <a:ext cx="322730" cy="322730"/>
          </a:xfrm>
          <a:prstGeom prst="rect">
            <a:avLst/>
          </a:prstGeom>
          <a:solidFill>
            <a:srgbClr val="EB45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90614" y="522514"/>
            <a:ext cx="1404377" cy="322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Room</a:t>
            </a:r>
            <a:endParaRPr lang="ko-KR" altLang="en-US" dirty="0">
              <a:solidFill>
                <a:schemeClr val="tx1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390614" y="1019637"/>
            <a:ext cx="1404377" cy="322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Stair</a:t>
            </a:r>
            <a:endParaRPr lang="ko-KR" altLang="en-US" dirty="0">
              <a:solidFill>
                <a:schemeClr val="tx1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390614" y="1493441"/>
            <a:ext cx="1404377" cy="322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Anchor</a:t>
            </a:r>
            <a:endParaRPr lang="ko-KR" altLang="en-US" dirty="0">
              <a:solidFill>
                <a:schemeClr val="tx1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390614" y="2013883"/>
            <a:ext cx="1519638" cy="322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Navi Vertex</a:t>
            </a:r>
            <a:endParaRPr lang="ko-KR" altLang="en-US" dirty="0">
              <a:solidFill>
                <a:schemeClr val="tx1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9802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Marker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56" y="3224479"/>
            <a:ext cx="5062871" cy="23996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27681" y="5761752"/>
            <a:ext cx="9171917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방의 문패를 통해 얻은 문자열 데이터를 </a:t>
            </a:r>
            <a:r>
              <a:rPr lang="ko-KR" altLang="en-US" b="1" dirty="0" err="1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맵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 데이터와 대조하여 사용자의 초기 위치를 특정</a:t>
            </a:r>
            <a:endParaRPr lang="en-US" altLang="ko-KR" b="1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5" name="Picture 7" descr="https://lh3.googleusercontent.com/uOs9WBkt3t8025ACBr6LIe2ViNOAAnmw2vxD77Rl1_C_HOSyWGGy_YBniOpX8Qxdwf067lug9jXa9IDGts3JT5DDZ9RrC7f3RNDkDw08bwjT6GdjbUPAVyfVGX_IFdt4lDiAJl2Z8YTfuDhW5-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86" y="1436585"/>
            <a:ext cx="822926" cy="108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https://lh5.googleusercontent.com/10mtUeGVBJugtAu0Q1DoTKwYyJHTuajYwQM3FUA2Yvp99qugjwrNj8o0_Ta1zrfHP-607CK1De9GS4a-W1rUCAeVV6d-7ozIk6Q9nyby-Ltq8OpN0TB7ulnmJbgvdnrOdZ9lFuCs5k93adIFefp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5648"/>
          <a:stretch/>
        </p:blipFill>
        <p:spPr bwMode="auto">
          <a:xfrm>
            <a:off x="7307279" y="1304925"/>
            <a:ext cx="1647860" cy="13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41059" y="1418373"/>
            <a:ext cx="36006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-Real-time optimized Library </a:t>
            </a:r>
          </a:p>
          <a:p>
            <a:r>
              <a:rPr lang="en-US" altLang="ko-KR" sz="1600" dirty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f</a:t>
            </a:r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or computer vision</a:t>
            </a:r>
          </a:p>
          <a:p>
            <a:endParaRPr lang="en-US" altLang="ko-KR" sz="1600" dirty="0" smtClean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-Use for pre-process camera image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12884" y="1527601"/>
            <a:ext cx="2986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-Google’s Image analysis API</a:t>
            </a:r>
          </a:p>
          <a:p>
            <a:endParaRPr lang="en-US" altLang="ko-KR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-Use for text OCR</a:t>
            </a:r>
            <a:endParaRPr lang="ko-KR" altLang="en-US" sz="1600" dirty="0"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764" y="3258172"/>
            <a:ext cx="3335391" cy="23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1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98" y="1304925"/>
            <a:ext cx="2668925" cy="4794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33" y="1304925"/>
            <a:ext cx="2677700" cy="4794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Marker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443" y="1304924"/>
            <a:ext cx="2676572" cy="47942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22922" y="6122227"/>
            <a:ext cx="7930556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조명 등의 이유로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Scan Result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가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Map Data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와 불일치 할 시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pPr algn="ctr"/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다시 스캔하거나 사용자가 직접 현재 위치를 입력할 수 있도록 한다 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896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Navigation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532" name="Picture 4" descr="https://lh6.googleusercontent.com/gre-RsqH3J1jF8aLab5P-o5xDepAE8fEIlFanDV0-Skes8RZVPviXRO4WY4ZcTKp-MamBFE_RUxefVkKBTkenA5AHeQd56CvMqQKu4p44WMkRgR8-GJE6FxSYqSHJJ30kqlcMRL21uUxYakn-8eBt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26" y="4680589"/>
            <a:ext cx="3202348" cy="149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23" y="1279526"/>
            <a:ext cx="3361955" cy="29673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9989" y="6418299"/>
            <a:ext cx="2407721" cy="3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Graph Algorithm Base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409788" y="6418299"/>
            <a:ext cx="2407721" cy="3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Guide Arrow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222144" y="6418299"/>
            <a:ext cx="2407721" cy="3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Floor Change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88" y="1697826"/>
            <a:ext cx="2504787" cy="44762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585" y="1697826"/>
            <a:ext cx="2148310" cy="44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24400" y="596899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01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Objective and motivation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24400" y="1308553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02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Project Progress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24400" y="2020207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4400" y="2731861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Implementation: Demo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4400" y="344351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05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Challenges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24400" y="4155169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06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Limitation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24400" y="4866823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07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Evaluation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4400" y="5578474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08</a:t>
            </a:r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Demonstration</a:t>
            </a:r>
            <a:endParaRPr lang="ko-KR" altLang="en-US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4140200" cy="6858000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085403" y="2917598"/>
            <a:ext cx="1969394" cy="628650"/>
            <a:chOff x="1345306" y="2921000"/>
            <a:chExt cx="1969394" cy="628650"/>
          </a:xfrm>
        </p:grpSpPr>
        <p:sp>
          <p:nvSpPr>
            <p:cNvPr id="15" name="TextBox 14"/>
            <p:cNvSpPr txBox="1"/>
            <p:nvPr/>
          </p:nvSpPr>
          <p:spPr>
            <a:xfrm>
              <a:off x="1345306" y="2952175"/>
              <a:ext cx="1957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Noto Sans Med" panose="020B0602040504020204" pitchFamily="34"/>
                  <a:ea typeface="Noto Sans Med" panose="020B0602040504020204" pitchFamily="34"/>
                  <a:cs typeface="Noto Sans Med" panose="020B0602040504020204" pitchFamily="34"/>
                </a:rPr>
                <a:t>Contents</a:t>
              </a:r>
              <a:endParaRPr lang="ko-KR" altLang="en-US" sz="3200" dirty="0">
                <a:solidFill>
                  <a:schemeClr val="bg1">
                    <a:lumMod val="95000"/>
                  </a:schemeClr>
                </a:solidFill>
                <a:latin typeface="Noto Sans Med" panose="020B0602040504020204" pitchFamily="34"/>
                <a:cs typeface="Noto Sans Med" panose="020B0602040504020204" pitchFamily="34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352550" y="2921000"/>
              <a:ext cx="1962150" cy="0"/>
            </a:xfrm>
            <a:prstGeom prst="line">
              <a:avLst/>
            </a:prstGeom>
            <a:ln w="1905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352550" y="3549650"/>
              <a:ext cx="1962150" cy="0"/>
            </a:xfrm>
            <a:prstGeom prst="line">
              <a:avLst/>
            </a:prstGeom>
            <a:ln w="1905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31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Anchor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87" y="2220765"/>
            <a:ext cx="7515225" cy="3676650"/>
          </a:xfrm>
          <a:prstGeom prst="rect">
            <a:avLst/>
          </a:prstGeom>
        </p:spPr>
      </p:pic>
      <p:pic>
        <p:nvPicPr>
          <p:cNvPr id="11" name="Picture 13" descr="Why Google Cloud Anchors doesn't deliver on the hype | by Alberto Taiuti |  Inborn Experience (UX in AR/VR)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-1063" r="73817" b="1063"/>
          <a:stretch/>
        </p:blipFill>
        <p:spPr bwMode="auto">
          <a:xfrm>
            <a:off x="2785662" y="1407663"/>
            <a:ext cx="575186" cy="5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658151" y="1378616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-AR Core extension</a:t>
            </a:r>
          </a:p>
          <a:p>
            <a:r>
              <a:rPr lang="en-US" altLang="ko-KR" sz="1600" dirty="0" smtClean="0">
                <a:latin typeface="Noto Sans Med" panose="020B0602040504020204" pitchFamily="34"/>
                <a:ea typeface="Noto Sans KR" panose="020B0500000000000000" pitchFamily="34" charset="-127"/>
                <a:cs typeface="Noto Sans Med" panose="020B0602040504020204" pitchFamily="34"/>
              </a:rPr>
              <a:t>Cloud Anchor API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73255" y="5897415"/>
            <a:ext cx="74000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Anchor Data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에 인접하면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Anchor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를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Resolve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하여 실제 사용자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Device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와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Anchor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간의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Position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정보를 획득하고 이를 오차 수정에 이용한다</a:t>
            </a:r>
            <a:endParaRPr lang="en-US" altLang="ko-KR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8619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04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Implementation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641350"/>
            <a:ext cx="46609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Anchor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5" y="1441298"/>
            <a:ext cx="2371560" cy="4871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2" y="1441298"/>
            <a:ext cx="2371559" cy="48716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9" t="59043" r="2153" b="19957"/>
          <a:stretch/>
        </p:blipFill>
        <p:spPr>
          <a:xfrm>
            <a:off x="8811711" y="60532"/>
            <a:ext cx="2998648" cy="29986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2" t="58891" r="2168" b="20566"/>
          <a:stretch/>
        </p:blipFill>
        <p:spPr>
          <a:xfrm>
            <a:off x="8811711" y="3735010"/>
            <a:ext cx="2998648" cy="2998648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0119872" y="3204242"/>
            <a:ext cx="353466" cy="39188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47835" y="6410930"/>
            <a:ext cx="1905999" cy="3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Before Error Correction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42741" y="6410930"/>
            <a:ext cx="1905999" cy="3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After Error Correction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386261" y="626569"/>
            <a:ext cx="1367758" cy="391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816483" y="262375"/>
            <a:ext cx="995228" cy="378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Anchor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10407053" y="666750"/>
            <a:ext cx="1042157" cy="774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977653" y="285336"/>
            <a:ext cx="917229" cy="378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User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28094" y="0"/>
            <a:ext cx="407254" cy="305918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" r="54784" b="88650"/>
          <a:stretch/>
        </p:blipFill>
        <p:spPr>
          <a:xfrm>
            <a:off x="4298572" y="696948"/>
            <a:ext cx="2807456" cy="74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7" name="직선 연결선 26"/>
          <p:cNvCxnSpPr>
            <a:endCxn id="25" idx="1"/>
          </p:cNvCxnSpPr>
          <p:nvPr/>
        </p:nvCxnSpPr>
        <p:spPr>
          <a:xfrm flipV="1">
            <a:off x="3607204" y="1069123"/>
            <a:ext cx="691368" cy="659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066083" y="4126327"/>
            <a:ext cx="568619" cy="228460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10401245" y="4368859"/>
            <a:ext cx="1042157" cy="774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0971845" y="3987445"/>
            <a:ext cx="917229" cy="378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503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05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Challenges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184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948572" y="5647124"/>
            <a:ext cx="8356226" cy="83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-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문패를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AR Marker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로 사용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,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문패의 정보를 문자열로 읽어오고 이를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mapping data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와 대조하여 사용자의 초기 위치를 추정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-OCR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을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Tesseract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에서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Google Cloud Vision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으로 변경하고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UI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통해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Camera Image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의 특정 구역만 스캔하여 처리속도와 정확도를 높임 </a:t>
            </a:r>
          </a:p>
          <a:p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72" y="1304925"/>
            <a:ext cx="8327668" cy="37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05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Challenges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184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2474" y="5342163"/>
            <a:ext cx="8356226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캠퍼스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내에서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Static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하고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Easy to Identify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Feature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가진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Space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Scan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하여 만든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AR Anchor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통해 네비게이션 안내 중 발생하는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Location Error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보정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9" t="59043" r="2153" b="19957"/>
          <a:stretch/>
        </p:blipFill>
        <p:spPr>
          <a:xfrm>
            <a:off x="3102474" y="1505131"/>
            <a:ext cx="2998648" cy="29986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2" t="58891" r="2168" b="20566"/>
          <a:stretch/>
        </p:blipFill>
        <p:spPr>
          <a:xfrm>
            <a:off x="8043308" y="1505134"/>
            <a:ext cx="2998648" cy="2998648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6200000">
            <a:off x="6775004" y="2710596"/>
            <a:ext cx="746912" cy="79206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05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Challenges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184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674043" y="5342163"/>
            <a:ext cx="9051792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일자형 복도가 많은 캠퍼스 환경을 고려하여 모든 방과 복도에 대한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Graph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가 아닌 교차로를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 중심으로 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Graph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사용하고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Algorithm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을 통해 출발지와 목적지에 인접한 교차로를 찾을 수 있도록 하여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Navigation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최적화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863" y="987266"/>
            <a:ext cx="3835178" cy="3385084"/>
          </a:xfrm>
          <a:prstGeom prst="rect">
            <a:avLst/>
          </a:prstGeom>
        </p:spPr>
      </p:pic>
      <p:pic>
        <p:nvPicPr>
          <p:cNvPr id="26626" name="Picture 2" descr="https://lh4.googleusercontent.com/iPFqLibuCc952bWQhlLTnwUfYzwCw_MVFfLEP7YhQXCpY7uJElzFCXaBXzLRGvs7quoqV2GJVjfPV_Bkvhe7ydF2HaL4P-hYnf-gU9-d67onxlo83AYeZVObAZ_kXWAsTdRCYm4Lx6zicRQpCUM-P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6166"/>
            <a:ext cx="4688008" cy="30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곱셈 기호 1"/>
          <p:cNvSpPr/>
          <p:nvPr/>
        </p:nvSpPr>
        <p:spPr>
          <a:xfrm>
            <a:off x="2334637" y="430441"/>
            <a:ext cx="5079146" cy="5079146"/>
          </a:xfrm>
          <a:prstGeom prst="mathMultiply">
            <a:avLst>
              <a:gd name="adj1" fmla="val 370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2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05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Challenges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184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62388" y="5672579"/>
            <a:ext cx="7802513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캠퍼스 환경에 적합한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AR navigation method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에 대한 탐구를 통해 조명 환경이나 보행에 의한 영향을 덜 받고 사용자에게 직관적인 안내 방법을 채택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pic>
        <p:nvPicPr>
          <p:cNvPr id="30724" name="Picture 4" descr="https://lh5.googleusercontent.com/RVnAnFijP7B8cMTVRYVZpY_I1fC_eIHzOUfAMvjnjQOkbS2SimUn-y6Y1iVHa4eOvco82KqglMj0V-4vAEJMuZt9SPeAUoFo63oCEqHrzqpCPuzAokb3GiFlUSnYwe5mefqhIOGCcnqgfm07Hy6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88" y="1360073"/>
            <a:ext cx="1877891" cy="34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s://lh6.googleusercontent.com/-opGr-BG0Z8u3yFEKREPMsM71p4sPo-MMfXS46woO7K0unptCO26S2McdV0IMfAU2Yrf5lPBv1KUOMyCwPyaprfwDIJNSXTYC8rnrEzjR5726MvpzBMJwx62YVf55paQME0qSWfzAHYCnqLOTz6v6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58" y="1360073"/>
            <a:ext cx="1660807" cy="34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115" y="1360072"/>
            <a:ext cx="2511369" cy="34162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362389" y="4936601"/>
            <a:ext cx="1877890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Arrow Guide</a:t>
            </a:r>
            <a:endParaRPr lang="ko-KR" altLang="en-US" dirty="0">
              <a:solidFill>
                <a:srgbClr val="6A7B8B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82429" y="4936601"/>
            <a:ext cx="1586130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B8C0C8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Map + Route</a:t>
            </a:r>
            <a:endParaRPr lang="ko-KR" altLang="en-US" dirty="0">
              <a:solidFill>
                <a:srgbClr val="B8C0C8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57624" y="4936601"/>
            <a:ext cx="1134350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B8C0C8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Sign</a:t>
            </a:r>
            <a:endParaRPr lang="ko-KR" altLang="en-US" dirty="0">
              <a:solidFill>
                <a:srgbClr val="B8C0C8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62389" y="4936600"/>
            <a:ext cx="1877890" cy="52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AR Arrow Guide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55489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06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Limitation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0320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44215" y="5667176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Floor Plan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으로 확인할 수 없는 </a:t>
            </a:r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pPr algn="ctr"/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문패의 위치</a:t>
            </a:r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3650" y="5667176"/>
            <a:ext cx="4373442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자율주행 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+ LIDAR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통한 공간 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Scan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38"/>
          <a:stretch/>
        </p:blipFill>
        <p:spPr>
          <a:xfrm>
            <a:off x="2828472" y="1456995"/>
            <a:ext cx="1443851" cy="3807439"/>
          </a:xfrm>
          <a:prstGeom prst="rect">
            <a:avLst/>
          </a:prstGeom>
        </p:spPr>
      </p:pic>
      <p:pic>
        <p:nvPicPr>
          <p:cNvPr id="7170" name="Picture 2" descr="https://lh4.googleusercontent.com/IHSotqZHlDTViCdmFys8eQeibmQA3RZ_5nFwO0V5N9OIeRR-9L7GasmhmA0-Ba74uFUmGkJCgFcWcPdLxRzXI0QxLCmaPD4OZJ62YnoKic0fnSoXrvhRAW_WJZHZdEQr5NA0HAl_YbAAu7U4wmABgw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2"/>
          <a:stretch/>
        </p:blipFill>
        <p:spPr bwMode="auto">
          <a:xfrm>
            <a:off x="4774453" y="1456995"/>
            <a:ext cx="2348646" cy="38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Gl-v9xuHw2y1wrKzBzoiJfDjmLE3engzIloFoleAWx-dfytk2MtyJyOl_uXu1A_F47DRF_0hfeRmdk17QgLcccQ0OdHUi6YvgxO5DygLJjXNbFfWtpzwDlRA7WnNauEwLIueD_o4kO9p-si6TgRA3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6"/>
          <a:stretch/>
        </p:blipFill>
        <p:spPr bwMode="auto">
          <a:xfrm>
            <a:off x="8569592" y="1069493"/>
            <a:ext cx="2647950" cy="41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527300" y="592049"/>
            <a:ext cx="4688008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Error from Manually Generated Data </a:t>
            </a:r>
          </a:p>
        </p:txBody>
      </p:sp>
    </p:spTree>
    <p:extLst>
      <p:ext uri="{BB962C8B-B14F-4D97-AF65-F5344CB8AC3E}">
        <p14:creationId xmlns:p14="http://schemas.microsoft.com/office/powerpoint/2010/main" val="482777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06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Limitation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0320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527300" y="5720962"/>
            <a:ext cx="49149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Location Error from</a:t>
            </a:r>
          </a:p>
          <a:p>
            <a:pPr algn="ctr"/>
            <a:r>
              <a:rPr lang="en-US" altLang="ko-KR" sz="20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Incorrect Angle</a:t>
            </a:r>
            <a:endParaRPr lang="en-US" altLang="ko-KR" sz="20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 b="15785"/>
          <a:stretch/>
        </p:blipFill>
        <p:spPr>
          <a:xfrm>
            <a:off x="3180384" y="965919"/>
            <a:ext cx="3028736" cy="463574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754230" y="4779469"/>
            <a:ext cx="161364" cy="1613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4754230" y="3019825"/>
            <a:ext cx="80683" cy="1759644"/>
          </a:xfrm>
          <a:prstGeom prst="straightConnector1">
            <a:avLst/>
          </a:prstGeom>
          <a:ln w="5715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4410635" y="3181190"/>
            <a:ext cx="383937" cy="159827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770" name="Picture 2" descr="Image tracking technology for dynamic angle measurement of machine v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30" y="1255624"/>
            <a:ext cx="4513663" cy="20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992430" y="3276102"/>
            <a:ext cx="49149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Image tracking technology for dynamic angle measurement of machine vision (2019)</a:t>
            </a:r>
            <a:endParaRPr lang="en-US" altLang="ko-KR" sz="16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7300" y="592049"/>
            <a:ext cx="49149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Error from Incorrect angle recognition</a:t>
            </a:r>
          </a:p>
        </p:txBody>
      </p:sp>
      <p:pic>
        <p:nvPicPr>
          <p:cNvPr id="32772" name="Picture 4" descr="네비게이션 추천 파인드라이브 AI 후기 실시간 자동 업데이트와 최적화된 CCC U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5093" r="8791" b="13966"/>
          <a:stretch/>
        </p:blipFill>
        <p:spPr bwMode="auto">
          <a:xfrm>
            <a:off x="7493888" y="3980329"/>
            <a:ext cx="3510746" cy="20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992430" y="6034301"/>
            <a:ext cx="49149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차량 네비게이션과 유사하게 정해진 경로를</a:t>
            </a:r>
            <a:endParaRPr lang="en-US" altLang="ko-KR" sz="1600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pPr algn="ctr"/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이탈하지 못하게 설정</a:t>
            </a:r>
            <a:endParaRPr lang="en-US" altLang="ko-KR" sz="16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802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07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Evaluation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0447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40829"/>
              </p:ext>
            </p:extLst>
          </p:nvPr>
        </p:nvGraphicFramePr>
        <p:xfrm>
          <a:off x="3020878" y="1733959"/>
          <a:ext cx="3102244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12434"/>
                <a:gridCol w="1259205"/>
                <a:gridCol w="103060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>
                    <a:solidFill>
                      <a:srgbClr val="BAC2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건물 이동</a:t>
                      </a:r>
                      <a:endParaRPr lang="ko-KR" altLang="en-US" dirty="0"/>
                    </a:p>
                  </a:txBody>
                  <a:tcPr>
                    <a:solidFill>
                      <a:srgbClr val="BAC2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층 이동</a:t>
                      </a:r>
                      <a:endParaRPr lang="ko-KR" altLang="en-US" dirty="0"/>
                    </a:p>
                  </a:txBody>
                  <a:tcPr>
                    <a:solidFill>
                      <a:srgbClr val="BAC2C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902" y="5659492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8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가지 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Case * 20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회 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test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1603" y="3156235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안내 성공 여부</a:t>
            </a:r>
            <a:endParaRPr lang="en-US" altLang="ko-KR" sz="2000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sz="14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(</a:t>
            </a:r>
            <a:r>
              <a:rPr lang="ko-KR" altLang="en-US" sz="14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안내 화살표를 따라 이동할 수 없으면 실패로 취급</a:t>
            </a:r>
            <a:r>
              <a:rPr lang="en-US" altLang="ko-KR" sz="14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)</a:t>
            </a:r>
          </a:p>
          <a:p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목적지 근사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(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반경 </a:t>
            </a:r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00m)</a:t>
            </a:r>
          </a:p>
          <a:p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AR Anchor 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사용 여부</a:t>
            </a:r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31582" y="5659492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3</a:t>
            </a:r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가지 항목 조사</a:t>
            </a:r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3478" y="868567"/>
            <a:ext cx="7967436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실제 캠퍼스에서 테스트 하여 안내 결과에 대한 내용을 평가</a:t>
            </a:r>
            <a:endParaRPr lang="en-US" altLang="ko-KR" sz="2000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7862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5281" y="1045029"/>
            <a:ext cx="4692757" cy="5409560"/>
          </a:xfrm>
          <a:prstGeom prst="roundRect">
            <a:avLst/>
          </a:prstGeom>
          <a:solidFill>
            <a:srgbClr val="515F6B"/>
          </a:solidFill>
          <a:ln>
            <a:solidFill>
              <a:srgbClr val="515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07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Evaluation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0447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229114077"/>
              </p:ext>
            </p:extLst>
          </p:nvPr>
        </p:nvGraphicFramePr>
        <p:xfrm>
          <a:off x="2868333" y="1963004"/>
          <a:ext cx="4624586" cy="3083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143677" y="5213818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총 </a:t>
            </a:r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160</a:t>
            </a:r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개의 </a:t>
            </a:r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Test Case</a:t>
            </a:r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에 대하여</a:t>
            </a:r>
            <a:endParaRPr lang="en-US" altLang="ko-KR" dirty="0" smtClean="0">
              <a:solidFill>
                <a:srgbClr val="FCFCFC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3m </a:t>
            </a:r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이내 </a:t>
            </a:r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81%(131)</a:t>
            </a:r>
          </a:p>
          <a:p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4m </a:t>
            </a:r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이내 포함 시 </a:t>
            </a:r>
            <a:r>
              <a:rPr lang="en-US" altLang="ko-KR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91%(146) </a:t>
            </a:r>
            <a:r>
              <a:rPr lang="ko-KR" altLang="en-US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안내 성공</a:t>
            </a:r>
            <a:endParaRPr lang="en-US" altLang="ko-KR" dirty="0" smtClean="0">
              <a:solidFill>
                <a:srgbClr val="FCFCFC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6535" y="1172229"/>
            <a:ext cx="2988182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목적지 근사</a:t>
            </a:r>
            <a:r>
              <a:rPr lang="en-US" altLang="ko-KR" sz="2000" b="1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(m) </a:t>
            </a:r>
            <a:r>
              <a:rPr lang="ko-KR" altLang="en-US" sz="2000" b="1" dirty="0" smtClean="0">
                <a:solidFill>
                  <a:srgbClr val="FCFCFC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결과</a:t>
            </a:r>
            <a:endParaRPr lang="en-US" altLang="ko-KR" sz="2000" b="1" dirty="0" smtClean="0">
              <a:solidFill>
                <a:srgbClr val="FCFCFC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82484" y="1963004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Anchor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앵커가 인식된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53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회의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case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에 대하여</a:t>
            </a:r>
            <a:r>
              <a:rPr lang="en-US" altLang="ko-KR" dirty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 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52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회가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4m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이내로 안내 성공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/>
            </a:r>
            <a:b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</a:b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(3m: 48, 4m: 3, &gt;5m: 1)</a:t>
            </a:r>
          </a:p>
          <a:p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82484" y="4143950"/>
            <a:ext cx="4141483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Navigation Failed</a:t>
            </a:r>
          </a:p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2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건의 안내 실패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5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건의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5m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이상의 오차로 안내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en-US" altLang="ko-KR" b="1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Cause of Error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잘못된 앵커 인식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- 1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초기 사용 각도 오차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– 2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출발지 데이터 위치 오류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-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1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이용 중 각도 오차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- 3</a:t>
            </a:r>
          </a:p>
        </p:txBody>
      </p:sp>
    </p:spTree>
    <p:extLst>
      <p:ext uri="{BB962C8B-B14F-4D97-AF65-F5344CB8AC3E}">
        <p14:creationId xmlns:p14="http://schemas.microsoft.com/office/powerpoint/2010/main" val="321866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01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Objective and motivation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428625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Why Indoor Navigation?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64400" y="5195548"/>
            <a:ext cx="46863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복잡하고 거대화 된 실내공간 안내의 필요성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4338" name="Picture 2" descr="https://lh5.googleusercontent.com/m9Hgl-ZK0YbWDZm1XJ9XD8mdlW_pyzKPpjEaVg1S1Yr_ETYL2a73oNM9H4834C4n8zioeOm4wXPH5ksI4F-nrLVubJvaEasIi-A6R-YTEAOXin03YZ2Oj4SL73eEU2s47AX-oqBJ14dd04A9hW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5" r="1799"/>
          <a:stretch/>
        </p:blipFill>
        <p:spPr bwMode="auto">
          <a:xfrm>
            <a:off x="8453074" y="1786292"/>
            <a:ext cx="2894056" cy="32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556952" y="5198820"/>
            <a:ext cx="46863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기존의 </a:t>
            </a:r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GPS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를 </a:t>
            </a:r>
            <a:r>
              <a:rPr lang="ko-KR" altLang="en-US" b="1" dirty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이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용한 솔루션 사용 불가능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4343" name="Picture 7" descr="삼성/코엑스] 스타필드 코엑스몰 지도! 지하1층, 2층, 지상 1층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803" y="2407144"/>
            <a:ext cx="4417494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632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08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Demonstration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272415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73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318000" y="30003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Q&amp;A</a:t>
            </a:r>
            <a:endParaRPr lang="ko-KR" altLang="en-US" sz="48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4497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01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Objective and motivation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428625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791900" y="5259712"/>
            <a:ext cx="4062258" cy="785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방향감각을 상실하기 쉬운 </a:t>
            </a:r>
            <a:endParaRPr lang="en-US" altLang="ko-KR" b="1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pPr algn="ctr"/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반복되는 거대한 건물 구조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2849" y="641350"/>
            <a:ext cx="3610589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Why SKKU Suwon Campus?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6" name="Picture 3" descr="https://lh6.googleusercontent.com/wb9mGbi6EM8QlTi-kOLGdcoNdldDwrNu17AzP8aFI3YKYbbNKgQEuykpVWj42BMjb_ADbP9_ABJrFXyFxI5L4bz6NH_8bGVP5tD0ZzufMFpozFcl2QQAXrMqdzQSvPTfpjgHy4IMD0f0kjQEWpI-V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1"/>
          <a:stretch/>
        </p:blipFill>
        <p:spPr bwMode="auto">
          <a:xfrm>
            <a:off x="2667000" y="2023497"/>
            <a:ext cx="418715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s://lh3.googleusercontent.com/pnrB8FBwvCXvsKCDpStYHJ42m2mgHRiNEyA3T7Bag3nxOJWuuDX3N7J1AodLk94pNIEUSmv5c5n4nDzDEEru5Q9awlW4bspbonP2Zlod3wUPZNrZq3Q-6OFPvgtKc8F2yFG2rs7AP4hof09XVhDX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198" y="1524390"/>
            <a:ext cx="2645179" cy="352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826521" y="5561469"/>
            <a:ext cx="4062258" cy="785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해당 건물을 이용하는 학생들 사이에 형성된 공감대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5605" name="Picture 5" descr="https://lh4.googleusercontent.com/i5tff4PiRGQn-4LpKaWbcsEp4Uwy1pEYUBeuqZFSVLstatuFcpZZcaPM89YKR0q13p3PzWDq7bck3fBLMJwV149yqwmPOraxo53z_hG3GRVBHrxLVr-Qkqp_p_wP10yzw1F3oYGA7PKxOGO7gKfFU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b="12824"/>
          <a:stretch/>
        </p:blipFill>
        <p:spPr bwMode="auto">
          <a:xfrm>
            <a:off x="7099083" y="1524390"/>
            <a:ext cx="2136190" cy="36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5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01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Objective and motivation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428625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16282" y="1304925"/>
            <a:ext cx="6394078" cy="238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1. 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실외에 비해 상대적으로 밀도가 높은 실내에서 안내와 동시에 정면 시야를 확인할 수 있어 안전한 보행 보장</a:t>
            </a:r>
            <a:endParaRPr lang="en-US" altLang="ko-KR" b="1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endParaRPr lang="en-US" altLang="ko-KR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2. 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증강현실은 사용자에게 직관적인 안내 가능</a:t>
            </a:r>
            <a:endParaRPr lang="en-US" altLang="ko-KR" b="1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endParaRPr lang="en-US" altLang="ko-KR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3. 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카메라를 이용하여 얻는 </a:t>
            </a:r>
            <a:r>
              <a:rPr lang="en-US" altLang="ko-KR" b="1" dirty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v</a:t>
            </a:r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ision data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를 </a:t>
            </a:r>
            <a:r>
              <a:rPr lang="en-US" altLang="ko-KR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navigation</a:t>
            </a:r>
            <a:r>
              <a:rPr lang="ko-KR" altLang="en-US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에 활용가능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Why AR Navigation?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4098" name="Picture 2" descr="AR Indoor Navigation | App interface design, Creative branding design,  Mobile app desig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7" t="4706" r="32664" b="4941"/>
          <a:stretch/>
        </p:blipFill>
        <p:spPr bwMode="auto">
          <a:xfrm>
            <a:off x="2775486" y="1548467"/>
            <a:ext cx="2272764" cy="44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16282" y="4173939"/>
            <a:ext cx="6394078" cy="238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Target</a:t>
            </a:r>
          </a:p>
          <a:p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신입생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,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외부인 등 건물에서 길을 잃기 쉬운 초행 방문자</a:t>
            </a:r>
            <a:endParaRPr lang="en-US" altLang="ko-KR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endParaRPr lang="en-US" altLang="ko-KR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Objective</a:t>
            </a:r>
          </a:p>
          <a:p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1. GPS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없이 캠퍼스 실내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data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를 바탕으로 사용자의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Indoor Positioning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과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Navigate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수행</a:t>
            </a:r>
            <a:endParaRPr lang="en-US" altLang="ko-KR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2.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증강현실을 통한 직관적인 </a:t>
            </a:r>
            <a:r>
              <a:rPr lang="en-US" altLang="ko-KR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Navigate </a:t>
            </a:r>
            <a:r>
              <a:rPr lang="ko-KR" altLang="en-US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제공</a:t>
            </a:r>
            <a:endParaRPr lang="ko-KR" altLang="en-US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7422776" y="3686855"/>
            <a:ext cx="2174582" cy="476410"/>
          </a:xfrm>
          <a:prstGeom prst="downArrow">
            <a:avLst/>
          </a:prstGeom>
          <a:solidFill>
            <a:srgbClr val="51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02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r>
              <a:rPr lang="en-US" altLang="ko-KR" sz="2400" b="1" dirty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roject Progress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30226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173910"/>
              </p:ext>
            </p:extLst>
          </p:nvPr>
        </p:nvGraphicFramePr>
        <p:xfrm>
          <a:off x="2482850" y="924401"/>
          <a:ext cx="9616439" cy="3596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4430"/>
                <a:gridCol w="589280"/>
                <a:gridCol w="589280"/>
                <a:gridCol w="589280"/>
                <a:gridCol w="589280"/>
                <a:gridCol w="589280"/>
                <a:gridCol w="589280"/>
                <a:gridCol w="589280"/>
                <a:gridCol w="589280"/>
                <a:gridCol w="589280"/>
                <a:gridCol w="644842"/>
                <a:gridCol w="644842"/>
                <a:gridCol w="5988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W1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W2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W3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W4 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W5 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W6 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W7 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W8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W9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W10 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W11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W12</a:t>
                      </a:r>
                      <a:endParaRPr lang="ko-KR" altLang="en-US" sz="1400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2D7D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Design &amp; Work Division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Prior Work Study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Front-end</a:t>
                      </a:r>
                      <a:r>
                        <a:rPr lang="en-US" altLang="ko-KR" sz="1200" baseline="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 Develop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AR Environment Develop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&amp; Set Mapping Data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Indoor</a:t>
                      </a:r>
                      <a:r>
                        <a:rPr lang="en-US" altLang="ko-KR" sz="1200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Localization Method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Develop (AR Marker)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Indoor</a:t>
                      </a:r>
                      <a:r>
                        <a:rPr lang="en-US" altLang="ko-KR" sz="1200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Localization Method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Develop </a:t>
                      </a:r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(AR Anchor)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Navigation Algorithm Develop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QA &amp;</a:t>
                      </a:r>
                      <a:r>
                        <a:rPr lang="en-US" altLang="ko-KR" sz="1200" baseline="0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 Bug Testing</a:t>
                      </a:r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27300" y="4517231"/>
            <a:ext cx="85725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일부 </a:t>
            </a:r>
            <a:r>
              <a:rPr lang="ko-KR" altLang="en-US" sz="2000" b="1" dirty="0" smtClean="0">
                <a:solidFill>
                  <a:srgbClr val="F3A36D"/>
                </a:solidFill>
                <a:latin typeface="Noto Sans Med" panose="020B0602040504020204" pitchFamily="34"/>
                <a:cs typeface="Noto Sans Med" panose="020B0602040504020204" pitchFamily="34"/>
              </a:rPr>
              <a:t>지연되거나 추가된 일정</a:t>
            </a:r>
            <a:r>
              <a:rPr lang="ko-KR" altLang="en-US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을 제외하고는 초기에 세운 </a:t>
            </a:r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Schedule </a:t>
            </a:r>
            <a:r>
              <a:rPr lang="ko-KR" altLang="en-US" sz="20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달성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27300" y="5320506"/>
            <a:ext cx="9474200" cy="1404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지연사유</a:t>
            </a:r>
            <a:endParaRPr lang="en-US" altLang="ko-KR" sz="1600" b="1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Front-end: Campus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에서 테스트를 하기 때문에 원활한 </a:t>
            </a:r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debugging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을 위한 테스트용 </a:t>
            </a:r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UI 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제작</a:t>
            </a:r>
            <a:endParaRPr lang="en-US" altLang="ko-KR" sz="1600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Environment: 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사용자에게 원활한 안내를 위한 다양한 </a:t>
            </a:r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Navigation Method Test</a:t>
            </a:r>
          </a:p>
          <a:p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AR Anchor: Anchor Data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의 </a:t>
            </a:r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API Server 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저장 기간을 잘못 설정하여 다시 작업</a:t>
            </a:r>
            <a:endParaRPr lang="en-US" altLang="ko-KR" sz="1600" dirty="0" smtClean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  <a:p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Navigation Algorithm: Campus 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환경에서 테스트 시 발견한 </a:t>
            </a:r>
            <a:r>
              <a:rPr lang="en-US" altLang="ko-KR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Corner Case </a:t>
            </a:r>
            <a:r>
              <a:rPr lang="ko-KR" altLang="en-US" sz="1600" dirty="0" smtClean="0">
                <a:solidFill>
                  <a:srgbClr val="6A7B8B"/>
                </a:solidFill>
                <a:latin typeface="Noto Sans Med" panose="020B0602040504020204" pitchFamily="34"/>
                <a:cs typeface="Noto Sans Med" panose="020B0602040504020204" pitchFamily="34"/>
              </a:rPr>
              <a:t>수정작업</a:t>
            </a:r>
            <a:endParaRPr lang="ko-KR" altLang="en-US" sz="1600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6995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02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r>
              <a:rPr lang="en-US" altLang="ko-KR" sz="2400" b="1" dirty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roject Progress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27300" y="641350"/>
            <a:ext cx="30226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18021"/>
              </p:ext>
            </p:extLst>
          </p:nvPr>
        </p:nvGraphicFramePr>
        <p:xfrm>
          <a:off x="4305300" y="1133475"/>
          <a:ext cx="5404612" cy="2865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37407"/>
                <a:gridCol w="17672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개발 분야</a:t>
                      </a:r>
                      <a:endParaRPr lang="ko-KR" altLang="en-US" b="1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>
                    <a:solidFill>
                      <a:srgbClr val="D2D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담당자</a:t>
                      </a:r>
                      <a:endParaRPr lang="ko-KR" altLang="en-US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solidFill>
                      <a:srgbClr val="D2D7D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AR Development, Manage Data</a:t>
                      </a:r>
                      <a:endParaRPr lang="ko-KR" altLang="en-US" b="0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마준서</a:t>
                      </a:r>
                      <a:r>
                        <a:rPr lang="en-US" altLang="ko-KR" b="0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b="0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김현호</a:t>
                      </a:r>
                      <a:endParaRPr lang="ko-KR" altLang="en-US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AR Marker</a:t>
                      </a:r>
                      <a:endParaRPr lang="ko-KR" altLang="en-US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안정민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AR</a:t>
                      </a:r>
                      <a:r>
                        <a:rPr lang="ko-KR" altLang="en-US" dirty="0" smtClean="0">
                          <a:latin typeface="Noto Sans Med" panose="020B0602040504020204" pitchFamily="34"/>
                          <a:cs typeface="Noto Sans Med" panose="020B0602040504020204" pitchFamily="34"/>
                        </a:rPr>
                        <a:t> </a:t>
                      </a:r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Anchor</a:t>
                      </a:r>
                      <a:endParaRPr lang="ko-KR" altLang="en-US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조민구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Navigation</a:t>
                      </a:r>
                      <a:r>
                        <a:rPr lang="en-US" altLang="ko-KR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Algorithm</a:t>
                      </a:r>
                      <a:endParaRPr lang="ko-KR" altLang="en-US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안정민</a:t>
                      </a:r>
                      <a:r>
                        <a:rPr lang="en-US" altLang="ko-KR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김현호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Create</a:t>
                      </a:r>
                      <a:r>
                        <a:rPr lang="en-US" altLang="ko-KR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App Flow, UI/UX</a:t>
                      </a:r>
                      <a:endParaRPr lang="ko-KR" altLang="en-US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마준서</a:t>
                      </a:r>
                      <a:r>
                        <a:rPr lang="en-US" altLang="ko-KR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조민구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Find Reference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&amp; Campus Test, Survey</a:t>
                      </a:r>
                      <a:endParaRPr lang="ko-KR" altLang="en-US" dirty="0">
                        <a:latin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모두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46730" y="4523581"/>
            <a:ext cx="9073770" cy="1362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AR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과 관련된 개발이 생소했기 때문에 관련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Reference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찾는 것에 다 같이 참여하여 타 파트에 대한 이해를 높이고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, 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적절한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Reference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찾을 수 있었음</a:t>
            </a:r>
            <a:endParaRPr lang="en-US" altLang="ko-KR" dirty="0" smtClean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endParaRPr lang="en-US" altLang="ko-KR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  <a:p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실제 캠퍼스 환경에서 테스트 및 정보 수집을 해야 하는 일이 많았기 때문에 본인 파트의 개발이 일찍 끝나거나 일정상으로 여유가 있는 인원이 현장 업무를 도와 일정의 </a:t>
            </a:r>
            <a:r>
              <a:rPr lang="en-US" altLang="ko-KR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Delay</a:t>
            </a:r>
            <a:r>
              <a:rPr lang="ko-KR" altLang="en-US" dirty="0" smtClean="0">
                <a:solidFill>
                  <a:srgbClr val="6A7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Med" panose="020B0602040504020204" pitchFamily="34"/>
              </a:rPr>
              <a:t>를 막을 수 있었음</a:t>
            </a:r>
            <a:endParaRPr lang="ko-KR" altLang="en-US" dirty="0">
              <a:solidFill>
                <a:srgbClr val="6A7B8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644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4.googleusercontent.com/6agplVTf8Ba9ZrfF_QPeQ23TC7doNzGqF-_Xood7N1K4CAjceuJDXgw4zlIBdSxgELepSY6pdLpmZG8ofjAey7Zrv7QReOdLjEF8gJJ_qLsPZMN0mrnbRI16Adi5IJOPl_6z5k-m3G9FcMMT2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58" y="1477786"/>
            <a:ext cx="7451725" cy="46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Flow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30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4.googleusercontent.com/6agplVTf8Ba9ZrfF_QPeQ23TC7doNzGqF-_Xood7N1K4CAjceuJDXgw4zlIBdSxgELepSY6pdLpmZG8ofjAey7Zrv7QReOdLjEF8gJJ_qLsPZMN0mrnbRI16Adi5IJOPl_6z5k-m3G9FcMMT2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58" y="1477786"/>
            <a:ext cx="7451725" cy="46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482850" y="3175"/>
            <a:ext cx="513080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03</a:t>
            </a:r>
            <a:r>
              <a:rPr lang="en-US" altLang="ko-KR" sz="24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Final Design</a:t>
            </a:r>
            <a:endParaRPr lang="ko-KR" altLang="en-US" sz="2400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27300" y="641350"/>
            <a:ext cx="2311400" cy="0"/>
          </a:xfrm>
          <a:prstGeom prst="line">
            <a:avLst/>
          </a:prstGeom>
          <a:ln w="19050">
            <a:solidFill>
              <a:srgbClr val="6A7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482850" y="641350"/>
            <a:ext cx="3219450" cy="66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6A7B8B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APP Flow</a:t>
            </a:r>
            <a:endParaRPr lang="ko-KR" altLang="en-US" b="1" dirty="0">
              <a:solidFill>
                <a:srgbClr val="6A7B8B"/>
              </a:solidFill>
              <a:latin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091" y="916850"/>
            <a:ext cx="3192121" cy="5699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479792" y="2005533"/>
            <a:ext cx="2067005" cy="10296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26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1107</Words>
  <Application>Microsoft Office PowerPoint</Application>
  <PresentationFormat>와이드스크린</PresentationFormat>
  <Paragraphs>289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Noto Sans KR</vt:lpstr>
      <vt:lpstr>맑은 고딕</vt:lpstr>
      <vt:lpstr>Arial</vt:lpstr>
      <vt:lpstr>Noto Sans Med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 JS</dc:creator>
  <cp:lastModifiedBy>M JS</cp:lastModifiedBy>
  <cp:revision>61</cp:revision>
  <dcterms:created xsi:type="dcterms:W3CDTF">2022-05-30T05:56:11Z</dcterms:created>
  <dcterms:modified xsi:type="dcterms:W3CDTF">2022-06-01T14:52:35Z</dcterms:modified>
</cp:coreProperties>
</file>